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>
      <p:cViewPr varScale="1">
        <p:scale>
          <a:sx n="104" d="100"/>
          <a:sy n="104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3B662-18D9-68F6-03B2-755CF7FAF3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ABFBFB-0EB3-89D5-6A82-BEEB181D06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3D5AC-3A39-D9C7-5157-2DF8F9AA1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170B2-00DB-E541-A170-DFFDF8D09771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3B4D5-FF4B-3EFC-C160-E45C52EF0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0BF86-7954-728F-CFDE-FAE78F4FF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DC2A-D015-C34A-BBC9-E8CD30E1D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994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141B0-F8CF-9DD7-1DFF-1B03E4E2D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3B0276-6104-7437-3A37-59885A1B08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8CFE1-9138-1845-6BFE-7E5008C7D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170B2-00DB-E541-A170-DFFDF8D09771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3148A-E403-A9C5-D8D7-FD3908E1F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FFBE6-7628-E3CB-B349-394CD3AE8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DC2A-D015-C34A-BBC9-E8CD30E1D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925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F1A35B-871F-E579-D9B3-E7870E7320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4AE177-FA1E-3199-BAF1-7DA1876FF9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7A4FE-00F9-C2BC-AAC2-B64BCAAF8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170B2-00DB-E541-A170-DFFDF8D09771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3FE5B-9EE2-F4DF-6EC0-7BC61223F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470448-675D-AECB-7821-274102934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DC2A-D015-C34A-BBC9-E8CD30E1D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72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BE175-1983-7492-6052-7FBC3D61D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2328E-8983-7005-4C40-E68ED9DEF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C7DB0-10E7-D4F6-F601-18715B66A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170B2-00DB-E541-A170-DFFDF8D09771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28505-E241-D758-A9DA-04B652752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9BD28-C100-4A0F-C4DC-93B6F68B4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DC2A-D015-C34A-BBC9-E8CD30E1D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19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818FD-B2B1-3BB3-CC7F-BC73CCF92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012B5B-F0AD-774E-1A0E-D583A6CE7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5FE7-14FA-8CB5-5BF3-FCD10FB7D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170B2-00DB-E541-A170-DFFDF8D09771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C36D3-BA78-A445-2A7A-B2E8C8B01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8B693-71DE-014E-C704-99474C711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DC2A-D015-C34A-BBC9-E8CD30E1D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45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EED15-4AC0-F18A-825F-C53B8E1AE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50766-4F11-C356-3DD5-8F903FC012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AD5742-43F2-AA2E-6B30-E7AAD3A0DE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C07D65-1B94-FBFD-FB7B-1824C888F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170B2-00DB-E541-A170-DFFDF8D09771}" type="datetimeFigureOut">
              <a:rPr lang="en-US" smtClean="0"/>
              <a:t>2/8/23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27F674-EA38-1ECC-E835-40496ACB1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80C79C-B48B-E85C-4E55-2227EA309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DC2A-D015-C34A-BBC9-E8CD30E1D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951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C7419-6811-14A1-EE23-E430F1C6D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48AE30-9736-E653-C7E9-42CB0D4C8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FF3E26-220C-52B7-D25C-AAB47447B7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D5C872-37B8-09A2-FAC9-8954B5E62A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CB04B5-4CB1-674E-1D4B-1049B776CB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07F631-DFF1-658E-1ECE-C2BD059A6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170B2-00DB-E541-A170-DFFDF8D09771}" type="datetimeFigureOut">
              <a:rPr lang="en-US" smtClean="0"/>
              <a:t>2/8/23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5CB78C-255D-62F5-7F5A-C59EB3D7B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C9BE7D-B688-2ED6-E260-04867A41F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DC2A-D015-C34A-BBC9-E8CD30E1D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93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99572-1694-3F40-86B8-059FBB995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692D8C-E936-F37E-8EF2-E69EBB884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170B2-00DB-E541-A170-DFFDF8D09771}" type="datetimeFigureOut">
              <a:rPr lang="en-US" smtClean="0"/>
              <a:t>2/8/23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126FAC-098A-3521-B072-805024FE1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74C629-F48B-928A-5737-479B4AFC2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DC2A-D015-C34A-BBC9-E8CD30E1D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46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D058AB-405F-6F12-B7BD-934E556E1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170B2-00DB-E541-A170-DFFDF8D09771}" type="datetimeFigureOut">
              <a:rPr lang="en-US" smtClean="0"/>
              <a:t>2/8/23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164B2E-7E78-9EE0-A438-EC6DB6504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726415-23FF-73F7-1DBE-5FA418FD3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DC2A-D015-C34A-BBC9-E8CD30E1D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350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27F84-349E-8D04-79E4-986EFA236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38E1E-A69D-C8E1-26DF-BEDB4DE6E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C6D1E6-0C69-6482-A37F-DF162D395D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1F2DC3-1961-D548-4B69-AB648F7AC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170B2-00DB-E541-A170-DFFDF8D09771}" type="datetimeFigureOut">
              <a:rPr lang="en-US" smtClean="0"/>
              <a:t>2/8/23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D90ABC-9E38-FF08-530B-09A61F26C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82F877-7EDD-EBF3-BCDD-581A08F36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DC2A-D015-C34A-BBC9-E8CD30E1D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38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A5C20-E979-4E16-B0C1-0654E06AE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E4839C-6BDC-F100-C2DB-787EB28973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A6B395-B0AB-E2F4-1614-911409B08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024229-1B0E-12C8-0F71-7DE76701E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170B2-00DB-E541-A170-DFFDF8D09771}" type="datetimeFigureOut">
              <a:rPr lang="en-US" smtClean="0"/>
              <a:t>2/8/23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51D3A8-1DF9-783A-AD5A-25E28D02E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6AC39E-99EF-4350-57A8-7521CDD77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DC2A-D015-C34A-BBC9-E8CD30E1D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75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BBC6D5-6CA0-B8C0-4011-EE3012EE9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186E4E-D727-C487-8FEC-54D3D985C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AA7FB-BC91-0410-B8A5-326C70FCAB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170B2-00DB-E541-A170-DFFDF8D09771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A38C8-36D2-87EA-5AD0-62476CF819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5DB45-116C-3D55-212B-C03665E35B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DDC2A-D015-C34A-BBC9-E8CD30E1D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25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E3D49-6E32-A611-D218-AD8928ADD3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Creating Inclusive Classroom Environments Part II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CCE929-B60E-E4C3-22E8-465C5A633F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SHP Office of Diversity, Equity, &amp; Inclusion</a:t>
            </a:r>
          </a:p>
          <a:p>
            <a:r>
              <a:rPr lang="en-US" dirty="0"/>
              <a:t>2.8.23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516010-670F-DC9C-2184-53F884D3DF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2134" y="4546708"/>
            <a:ext cx="7772400" cy="1422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780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CCC6A-ED5C-93BF-1C96-EB81AFF57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Activity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4FC802-EDD6-4CFD-57A2-EBB32009F3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5811" y="1093341"/>
            <a:ext cx="5476126" cy="5476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765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882D6-34C5-B8D4-E5D7-FFDDB461B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5526D-8D93-AB23-0821-4726C8D75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Microaggressions</a:t>
            </a:r>
          </a:p>
          <a:p>
            <a:pPr lvl="1"/>
            <a:r>
              <a:rPr lang="en-US" dirty="0"/>
              <a:t>Brief, everyday verbal and non verbal slights/insults</a:t>
            </a:r>
          </a:p>
          <a:p>
            <a:pPr lvl="1"/>
            <a:r>
              <a:rPr lang="en-US" dirty="0"/>
              <a:t>Intentional or unintentional </a:t>
            </a:r>
          </a:p>
          <a:p>
            <a:pPr lvl="1"/>
            <a:r>
              <a:rPr lang="en-US" dirty="0"/>
              <a:t>Communicate hostile, derogatory, negative messages to target persons </a:t>
            </a:r>
          </a:p>
          <a:p>
            <a:pPr lvl="1"/>
            <a:r>
              <a:rPr lang="en-US" dirty="0"/>
              <a:t> Solely based on marginalized group membership/identity</a:t>
            </a:r>
          </a:p>
          <a:p>
            <a:r>
              <a:rPr lang="en-US" dirty="0"/>
              <a:t>Unconscious (Implicit) Bias </a:t>
            </a:r>
          </a:p>
          <a:p>
            <a:pPr lvl="1"/>
            <a:r>
              <a:rPr lang="en-US" dirty="0"/>
              <a:t>Social stereotypes about certain groups of people that individuals form outside of their own awareness</a:t>
            </a:r>
          </a:p>
          <a:p>
            <a:pPr lvl="1"/>
            <a:r>
              <a:rPr lang="en-US" dirty="0"/>
              <a:t>Not limited to ethnicity, race or gender</a:t>
            </a:r>
          </a:p>
          <a:p>
            <a:pPr lvl="1"/>
            <a:r>
              <a:rPr lang="en-US" dirty="0"/>
              <a:t>Can be about any identity characteristic </a:t>
            </a:r>
          </a:p>
        </p:txBody>
      </p:sp>
    </p:spTree>
    <p:extLst>
      <p:ext uri="{BB962C8B-B14F-4D97-AF65-F5344CB8AC3E}">
        <p14:creationId xmlns:p14="http://schemas.microsoft.com/office/powerpoint/2010/main" val="4250366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42005-9131-B1A9-5BBD-D7004FB7D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Implicit Biases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9938B-7D8C-7083-24C1-D94B1B051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Affinity</a:t>
            </a:r>
          </a:p>
          <a:p>
            <a:pPr lvl="1"/>
            <a:r>
              <a:rPr lang="en-US" dirty="0"/>
              <a:t>Bias that causes people to gravitate toward others who appear to be like them (similar interests, backgrounds, appearances, etc.)</a:t>
            </a:r>
          </a:p>
          <a:p>
            <a:r>
              <a:rPr lang="en-US" dirty="0"/>
              <a:t>Confirmation</a:t>
            </a:r>
          </a:p>
          <a:p>
            <a:pPr lvl="1"/>
            <a:r>
              <a:rPr lang="en-US" dirty="0"/>
              <a:t>Tendency to search for, interpret, favor, and recall information in a way that confirms, supports, strengthens one’s prior beliefs or values about a group of people</a:t>
            </a:r>
          </a:p>
          <a:p>
            <a:r>
              <a:rPr lang="en-US" dirty="0"/>
              <a:t>Attribution</a:t>
            </a:r>
          </a:p>
          <a:p>
            <a:pPr lvl="1"/>
            <a:r>
              <a:rPr lang="en-US" dirty="0"/>
              <a:t>Tendency to explain a person’s behavior by referring to their character rather than any situational factor</a:t>
            </a:r>
          </a:p>
          <a:p>
            <a:pPr lvl="1"/>
            <a:r>
              <a:rPr lang="en-US" dirty="0"/>
              <a:t>Leads us to overestimate someone’s personality traits and underestimate the influence of their individual circumstance</a:t>
            </a:r>
          </a:p>
        </p:txBody>
      </p:sp>
    </p:spTree>
    <p:extLst>
      <p:ext uri="{BB962C8B-B14F-4D97-AF65-F5344CB8AC3E}">
        <p14:creationId xmlns:p14="http://schemas.microsoft.com/office/powerpoint/2010/main" val="2372764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CC085-D382-4384-C344-ED5FD81EE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DC78C-BCE8-7F34-A38C-CADD59D03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 our campus, what types of bias are we observing at all three levels: individual, interpersonal, and institutional?</a:t>
            </a:r>
          </a:p>
          <a:p>
            <a:r>
              <a:rPr lang="en-US" dirty="0"/>
              <a:t>What examples of affinity, confirmation, and attribution bias show up in the classroom?</a:t>
            </a:r>
          </a:p>
          <a:p>
            <a:r>
              <a:rPr lang="en-US" dirty="0"/>
              <a:t>What impacts of bias and microaggressions are we noticing with our students and colleagues in the classroom?</a:t>
            </a:r>
          </a:p>
          <a:p>
            <a:r>
              <a:rPr lang="en-US" dirty="0"/>
              <a:t>How can I take action reduce the experience of microaggressions or bias in the classroom?</a:t>
            </a:r>
          </a:p>
          <a:p>
            <a:r>
              <a:rPr lang="en-US" dirty="0"/>
              <a:t>What different avenues can foster student voice and feedback into any program planning?</a:t>
            </a:r>
          </a:p>
        </p:txBody>
      </p:sp>
    </p:spTree>
    <p:extLst>
      <p:ext uri="{BB962C8B-B14F-4D97-AF65-F5344CB8AC3E}">
        <p14:creationId xmlns:p14="http://schemas.microsoft.com/office/powerpoint/2010/main" val="2081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270</Words>
  <Application>Microsoft Macintosh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Creating Inclusive Classroom Environments Part II </vt:lpstr>
      <vt:lpstr>Group Activity </vt:lpstr>
      <vt:lpstr>Working Definitions</vt:lpstr>
      <vt:lpstr>Examples of Implicit Biases</vt:lpstr>
      <vt:lpstr>Discussion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Inclusive Classroom Environments Part II </dc:title>
  <dc:creator>James Pierre-Glaude</dc:creator>
  <cp:lastModifiedBy>James Pierre-Glaude</cp:lastModifiedBy>
  <cp:revision>2</cp:revision>
  <dcterms:created xsi:type="dcterms:W3CDTF">2023-02-08T16:05:19Z</dcterms:created>
  <dcterms:modified xsi:type="dcterms:W3CDTF">2023-02-08T16:25:50Z</dcterms:modified>
</cp:coreProperties>
</file>